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150" d="100"/>
          <a:sy n="150" d="100"/>
        </p:scale>
        <p:origin x="-432" y="6360"/>
      </p:cViewPr>
      <p:guideLst>
        <p:guide orient="horz" pos="312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3077283"/>
            <a:ext cx="5829300" cy="2123369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58DB1-EAF3-3B4A-ADA8-EB6956D8CD9A}" type="datetimeFigureOut">
              <a:rPr lang="en-US" smtClean="0"/>
              <a:t>15/02/19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A5987C-39DA-3F4A-AB7C-6130D188C7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62627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58DB1-EAF3-3B4A-ADA8-EB6956D8CD9A}" type="datetimeFigureOut">
              <a:rPr lang="en-US" smtClean="0"/>
              <a:t>15/02/19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A5987C-39DA-3F4A-AB7C-6130D188C7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59517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386387" y="396701"/>
            <a:ext cx="1671638" cy="8452203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71475" y="396701"/>
            <a:ext cx="4900613" cy="8452203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58DB1-EAF3-3B4A-ADA8-EB6956D8CD9A}" type="datetimeFigureOut">
              <a:rPr lang="en-US" smtClean="0"/>
              <a:t>15/02/19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A5987C-39DA-3F4A-AB7C-6130D188C7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26224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58DB1-EAF3-3B4A-ADA8-EB6956D8CD9A}" type="datetimeFigureOut">
              <a:rPr lang="en-US" smtClean="0"/>
              <a:t>15/02/19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A5987C-39DA-3F4A-AB7C-6130D188C7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69220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6365524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4198586"/>
            <a:ext cx="5829300" cy="21669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58DB1-EAF3-3B4A-ADA8-EB6956D8CD9A}" type="datetimeFigureOut">
              <a:rPr lang="en-US" smtClean="0"/>
              <a:t>15/02/19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A5987C-39DA-3F4A-AB7C-6130D188C7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53396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71475" y="2311402"/>
            <a:ext cx="3286125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71900" y="2311402"/>
            <a:ext cx="3286125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58DB1-EAF3-3B4A-ADA8-EB6956D8CD9A}" type="datetimeFigureOut">
              <a:rPr lang="en-US" smtClean="0"/>
              <a:t>15/02/19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A5987C-39DA-3F4A-AB7C-6130D188C7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12128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217385"/>
            <a:ext cx="3031332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3141486"/>
            <a:ext cx="3031332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58DB1-EAF3-3B4A-ADA8-EB6956D8CD9A}" type="datetimeFigureOut">
              <a:rPr lang="en-US" smtClean="0"/>
              <a:t>15/02/19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A5987C-39DA-3F4A-AB7C-6130D188C7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08386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58DB1-EAF3-3B4A-ADA8-EB6956D8CD9A}" type="datetimeFigureOut">
              <a:rPr lang="en-US" smtClean="0"/>
              <a:t>15/02/19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A5987C-39DA-3F4A-AB7C-6130D188C7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86285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58DB1-EAF3-3B4A-ADA8-EB6956D8CD9A}" type="datetimeFigureOut">
              <a:rPr lang="en-US" smtClean="0"/>
              <a:t>15/02/19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A5987C-39DA-3F4A-AB7C-6130D188C7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13962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94405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8" y="394408"/>
            <a:ext cx="3833812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072924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58DB1-EAF3-3B4A-ADA8-EB6956D8CD9A}" type="datetimeFigureOut">
              <a:rPr lang="en-US" smtClean="0"/>
              <a:t>15/02/19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A5987C-39DA-3F4A-AB7C-6130D188C7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69260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58DB1-EAF3-3B4A-ADA8-EB6956D8CD9A}" type="datetimeFigureOut">
              <a:rPr lang="en-US" smtClean="0"/>
              <a:t>15/02/19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A5987C-39DA-3F4A-AB7C-6130D188C7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26010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311402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9181397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958DB1-EAF3-3B4A-ADA8-EB6956D8CD9A}" type="datetimeFigureOut">
              <a:rPr lang="en-US" smtClean="0"/>
              <a:t>15/02/19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9181397"/>
            <a:ext cx="21717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9181397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A5987C-39DA-3F4A-AB7C-6130D188C7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69792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38727" y="346364"/>
            <a:ext cx="5865092" cy="91409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 smtClean="0"/>
              <a:t>Health </a:t>
            </a:r>
            <a:r>
              <a:rPr lang="en-US" sz="1400" b="1" dirty="0"/>
              <a:t>Needs Assessment (HNA) for Persistent Pain </a:t>
            </a:r>
            <a:endParaRPr lang="en-US" sz="1400" dirty="0"/>
          </a:p>
          <a:p>
            <a:endParaRPr lang="hr-HR" dirty="0"/>
          </a:p>
          <a:p>
            <a:r>
              <a:rPr lang="en-US" sz="1400" b="1" dirty="0" smtClean="0"/>
              <a:t>Changing </a:t>
            </a:r>
            <a:r>
              <a:rPr lang="en-US" sz="1400" b="1" dirty="0"/>
              <a:t>how pain affects your life </a:t>
            </a:r>
            <a:endParaRPr lang="en-US" sz="1400" b="1" dirty="0" smtClean="0"/>
          </a:p>
          <a:p>
            <a:endParaRPr lang="en-US" sz="1400" dirty="0"/>
          </a:p>
          <a:p>
            <a:r>
              <a:rPr lang="en-US" sz="1200" dirty="0"/>
              <a:t>Pain can affect peoples’ lives in many ways. This check list shows some of the problems due to longstanding pain. </a:t>
            </a:r>
            <a:endParaRPr lang="en-US" sz="1200" dirty="0" smtClean="0"/>
          </a:p>
          <a:p>
            <a:endParaRPr lang="en-US" sz="1200" dirty="0"/>
          </a:p>
          <a:p>
            <a:r>
              <a:rPr lang="en-US" sz="1200" dirty="0"/>
              <a:t>Please help us understand </a:t>
            </a:r>
            <a:r>
              <a:rPr lang="en-US" sz="1200" dirty="0" smtClean="0"/>
              <a:t>your problems better so as to improve </a:t>
            </a:r>
            <a:r>
              <a:rPr lang="en-US" sz="1200" dirty="0"/>
              <a:t>your quality of life and </a:t>
            </a:r>
            <a:r>
              <a:rPr lang="en-US" sz="1200" dirty="0" smtClean="0"/>
              <a:t>help you manage your symptoms </a:t>
            </a:r>
            <a:r>
              <a:rPr lang="en-US" sz="1200" dirty="0"/>
              <a:t>with more confidence. </a:t>
            </a:r>
            <a:endParaRPr lang="en-US" sz="1200" dirty="0" smtClean="0"/>
          </a:p>
          <a:p>
            <a:endParaRPr lang="en-US" sz="1200" dirty="0"/>
          </a:p>
          <a:p>
            <a:r>
              <a:rPr lang="en-US" sz="1200" dirty="0" smtClean="0"/>
              <a:t>Tick what best describes the impact of pain on your life.... </a:t>
            </a:r>
          </a:p>
          <a:p>
            <a:endParaRPr lang="en-US" sz="1200" dirty="0"/>
          </a:p>
          <a:p>
            <a:r>
              <a:rPr lang="en-US" sz="1200" b="1" dirty="0" smtClean="0"/>
              <a:t>NAME					DATE OF BIRTH</a:t>
            </a:r>
          </a:p>
          <a:p>
            <a:endParaRPr lang="en-US" sz="1200" b="1" dirty="0"/>
          </a:p>
          <a:p>
            <a:endParaRPr lang="en-US" sz="1200" b="1" dirty="0" smtClean="0"/>
          </a:p>
          <a:p>
            <a:r>
              <a:rPr lang="en-US" sz="1200" b="1" dirty="0" smtClean="0"/>
              <a:t>DATE</a:t>
            </a:r>
          </a:p>
          <a:p>
            <a:endParaRPr lang="en-US" sz="1200" b="1" dirty="0"/>
          </a:p>
          <a:p>
            <a:endParaRPr lang="en-US" sz="1200" b="1" dirty="0" smtClean="0"/>
          </a:p>
          <a:p>
            <a:endParaRPr lang="en-US" sz="1200" b="1" dirty="0"/>
          </a:p>
          <a:p>
            <a:endParaRPr lang="en-US" sz="1200" b="1" dirty="0" smtClean="0"/>
          </a:p>
          <a:p>
            <a:endParaRPr lang="en-US" sz="1200" b="1" dirty="0"/>
          </a:p>
          <a:p>
            <a:endParaRPr lang="en-US" sz="1200" b="1" dirty="0" smtClean="0"/>
          </a:p>
          <a:p>
            <a:endParaRPr lang="en-US" sz="1200" b="1" dirty="0"/>
          </a:p>
          <a:p>
            <a:endParaRPr lang="en-US" sz="1200" b="1" dirty="0" smtClean="0"/>
          </a:p>
          <a:p>
            <a:endParaRPr lang="en-US" sz="1200" b="1" dirty="0"/>
          </a:p>
          <a:p>
            <a:endParaRPr lang="en-US" sz="1200" b="1" dirty="0" smtClean="0"/>
          </a:p>
          <a:p>
            <a:endParaRPr lang="en-US" sz="1200" b="1" dirty="0"/>
          </a:p>
          <a:p>
            <a:endParaRPr lang="en-US" sz="1200" b="1" dirty="0" smtClean="0"/>
          </a:p>
          <a:p>
            <a:endParaRPr lang="en-US" sz="1200" b="1" dirty="0"/>
          </a:p>
          <a:p>
            <a:endParaRPr lang="en-US" sz="1200" b="1" dirty="0" smtClean="0"/>
          </a:p>
          <a:p>
            <a:endParaRPr lang="en-US" sz="1200" b="1" dirty="0"/>
          </a:p>
          <a:p>
            <a:endParaRPr lang="en-US" sz="1200" b="1" dirty="0" smtClean="0"/>
          </a:p>
          <a:p>
            <a:endParaRPr lang="en-US" sz="1200" b="1" dirty="0"/>
          </a:p>
          <a:p>
            <a:endParaRPr lang="en-US" sz="1200" b="1" dirty="0" smtClean="0"/>
          </a:p>
          <a:p>
            <a:endParaRPr lang="en-US" sz="1200" b="1" dirty="0"/>
          </a:p>
          <a:p>
            <a:endParaRPr lang="en-US" sz="1200" b="1" dirty="0" smtClean="0"/>
          </a:p>
          <a:p>
            <a:endParaRPr lang="en-US" sz="1200" b="1" dirty="0"/>
          </a:p>
          <a:p>
            <a:endParaRPr lang="en-US" sz="1200" b="1" dirty="0" smtClean="0"/>
          </a:p>
          <a:p>
            <a:endParaRPr lang="en-US" sz="1200" b="1" dirty="0"/>
          </a:p>
          <a:p>
            <a:endParaRPr lang="en-US" sz="1200" b="1" dirty="0" smtClean="0"/>
          </a:p>
          <a:p>
            <a:endParaRPr lang="en-US" sz="1200" b="1" dirty="0"/>
          </a:p>
          <a:p>
            <a:endParaRPr lang="en-US" sz="1200" b="1" dirty="0" smtClean="0"/>
          </a:p>
          <a:p>
            <a:endParaRPr lang="en-US" sz="1200" b="1" dirty="0"/>
          </a:p>
          <a:p>
            <a:endParaRPr lang="en-US" sz="1200" b="1" dirty="0" smtClean="0"/>
          </a:p>
          <a:p>
            <a:endParaRPr lang="en-US" sz="1200" b="1" dirty="0" smtClean="0"/>
          </a:p>
          <a:p>
            <a:endParaRPr lang="en-US" sz="1200" b="1" dirty="0"/>
          </a:p>
          <a:p>
            <a:endParaRPr lang="en-US" sz="1200" b="1" dirty="0" smtClean="0"/>
          </a:p>
          <a:p>
            <a:r>
              <a:rPr lang="en-US" sz="1200" b="1" dirty="0" smtClean="0"/>
              <a:t>If you’ve ticked more than three, please circle the </a:t>
            </a:r>
            <a:r>
              <a:rPr lang="en-US" sz="1200" b="1" smtClean="0"/>
              <a:t>most important three</a:t>
            </a:r>
            <a:endParaRPr lang="en-US" sz="1200" b="1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9634378"/>
              </p:ext>
            </p:extLst>
          </p:nvPr>
        </p:nvGraphicFramePr>
        <p:xfrm>
          <a:off x="438727" y="3769978"/>
          <a:ext cx="5732319" cy="5122332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508001"/>
                <a:gridCol w="495300"/>
                <a:gridCol w="4729018"/>
              </a:tblGrid>
              <a:tr h="495299">
                <a:tc gridSpan="3">
                  <a:txBody>
                    <a:bodyPr/>
                    <a:lstStyle/>
                    <a:p>
                      <a:endParaRPr lang="en-US" sz="1200" b="0" i="0" u="none" strike="noStrike" kern="1200" baseline="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1200" b="0" i="0" u="none" strike="noStrike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b="1" i="0" u="none" strike="noStrike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Do you have any problems or difficulties with:- </a:t>
                      </a:r>
                      <a:r>
                        <a:rPr lang="en-US" sz="1200" b="0" i="0" u="none" strike="noStrike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	</a:t>
                      </a:r>
                    </a:p>
                    <a:p>
                      <a:endParaRPr lang="en-US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214669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latin typeface="ＭＳ ゴシック"/>
                          <a:ea typeface="ＭＳ ゴシック"/>
                          <a:cs typeface="ＭＳ ゴシック"/>
                        </a:rPr>
                        <a:t>☐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Lack</a:t>
                      </a:r>
                      <a:r>
                        <a:rPr lang="en-US" sz="1200" baseline="0" dirty="0" smtClean="0"/>
                        <a:t> of p</a:t>
                      </a:r>
                      <a:r>
                        <a:rPr lang="en-US" sz="1200" dirty="0" smtClean="0"/>
                        <a:t>hysical fitness and difficulty exercising</a:t>
                      </a:r>
                      <a:endParaRPr lang="en-US" sz="1200" dirty="0"/>
                    </a:p>
                  </a:txBody>
                  <a:tcPr/>
                </a:tc>
              </a:tr>
              <a:tr h="214669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latin typeface="ＭＳ ゴシック"/>
                          <a:ea typeface="ＭＳ ゴシック"/>
                          <a:cs typeface="ＭＳ ゴシック"/>
                        </a:rPr>
                        <a:t>☐</a:t>
                      </a:r>
                      <a:endParaRPr lang="en-US" sz="12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Social isolation</a:t>
                      </a:r>
                      <a:endParaRPr lang="en-US" sz="1200" dirty="0"/>
                    </a:p>
                  </a:txBody>
                  <a:tcPr/>
                </a:tc>
              </a:tr>
              <a:tr h="276012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3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latin typeface="ＭＳ ゴシック"/>
                          <a:ea typeface="ＭＳ ゴシック"/>
                          <a:cs typeface="ＭＳ ゴシック"/>
                        </a:rPr>
                        <a:t>☐</a:t>
                      </a:r>
                      <a:endParaRPr lang="en-US" sz="12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Knowing how to</a:t>
                      </a:r>
                      <a:r>
                        <a:rPr lang="en-US" sz="1200" baseline="0" dirty="0" smtClean="0"/>
                        <a:t> self</a:t>
                      </a:r>
                      <a:r>
                        <a:rPr lang="en-US" sz="1200" dirty="0" smtClean="0"/>
                        <a:t> manage chronic pain</a:t>
                      </a:r>
                      <a:endParaRPr lang="en-US" sz="1200" dirty="0"/>
                    </a:p>
                  </a:txBody>
                  <a:tcPr/>
                </a:tc>
              </a:tr>
              <a:tr h="214669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4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latin typeface="ＭＳ ゴシック"/>
                          <a:ea typeface="ＭＳ ゴシック"/>
                          <a:cs typeface="ＭＳ ゴシック"/>
                        </a:rPr>
                        <a:t>☐</a:t>
                      </a:r>
                      <a:endParaRPr lang="en-US" sz="12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Medications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mr-IN" sz="1200" baseline="0" dirty="0" smtClean="0"/>
                        <a:t>–</a:t>
                      </a:r>
                      <a:r>
                        <a:rPr lang="en-US" sz="1200" baseline="0" dirty="0" smtClean="0"/>
                        <a:t> either they’re not helping enough or side effects </a:t>
                      </a:r>
                      <a:endParaRPr lang="en-US" sz="1200" dirty="0"/>
                    </a:p>
                  </a:txBody>
                  <a:tcPr/>
                </a:tc>
              </a:tr>
              <a:tr h="214669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5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latin typeface="ＭＳ ゴシック"/>
                          <a:ea typeface="ＭＳ ゴシック"/>
                          <a:cs typeface="ＭＳ ゴシック"/>
                        </a:rPr>
                        <a:t>☐</a:t>
                      </a:r>
                      <a:endParaRPr lang="en-US" sz="12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Understanding why persistent pain happens</a:t>
                      </a:r>
                      <a:endParaRPr lang="en-US" sz="1200" dirty="0"/>
                    </a:p>
                  </a:txBody>
                  <a:tcPr/>
                </a:tc>
              </a:tr>
              <a:tr h="214669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6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latin typeface="ＭＳ ゴシック"/>
                          <a:ea typeface="ＭＳ ゴシック"/>
                          <a:cs typeface="ＭＳ ゴシック"/>
                        </a:rPr>
                        <a:t>☐</a:t>
                      </a:r>
                      <a:endParaRPr lang="en-US" sz="12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“Boom or bust” </a:t>
                      </a:r>
                      <a:r>
                        <a:rPr lang="mr-IN" sz="1200" dirty="0" smtClean="0"/>
                        <a:t>–</a:t>
                      </a:r>
                      <a:r>
                        <a:rPr lang="en-US" sz="1200" dirty="0" smtClean="0"/>
                        <a:t> tendencies to do too much on a good day and then</a:t>
                      </a:r>
                      <a:r>
                        <a:rPr lang="en-US" sz="1200" baseline="0" dirty="0" smtClean="0"/>
                        <a:t> paying for it the next i.e. difficulty pacing oneself</a:t>
                      </a:r>
                      <a:endParaRPr lang="en-US" sz="1200" dirty="0"/>
                    </a:p>
                  </a:txBody>
                  <a:tcPr/>
                </a:tc>
              </a:tr>
              <a:tr h="214669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7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latin typeface="ＭＳ ゴシック"/>
                          <a:ea typeface="ＭＳ ゴシック"/>
                          <a:cs typeface="ＭＳ ゴシック"/>
                        </a:rPr>
                        <a:t>☐</a:t>
                      </a:r>
                      <a:endParaRPr lang="en-US" sz="12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Your weight or eating well</a:t>
                      </a:r>
                      <a:endParaRPr lang="en-US" sz="1200" dirty="0"/>
                    </a:p>
                  </a:txBody>
                  <a:tcPr/>
                </a:tc>
              </a:tr>
              <a:tr h="214669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8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latin typeface="ＭＳ ゴシック"/>
                          <a:ea typeface="ＭＳ ゴシック"/>
                          <a:cs typeface="ＭＳ ゴシック"/>
                        </a:rPr>
                        <a:t>☐</a:t>
                      </a:r>
                      <a:endParaRPr lang="en-US" sz="12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Sleeping difficulties</a:t>
                      </a:r>
                      <a:endParaRPr lang="en-US" sz="1200" dirty="0"/>
                    </a:p>
                  </a:txBody>
                  <a:tcPr/>
                </a:tc>
              </a:tr>
              <a:tr h="214669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9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latin typeface="ＭＳ ゴシック"/>
                          <a:ea typeface="ＭＳ ゴシック"/>
                          <a:cs typeface="ＭＳ ゴシック"/>
                        </a:rPr>
                        <a:t>☐</a:t>
                      </a:r>
                      <a:endParaRPr lang="en-US" sz="12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Managing mood changes of depression, anger, anxiety or worry 	</a:t>
                      </a:r>
                      <a:endParaRPr lang="en-US" sz="1200" dirty="0"/>
                    </a:p>
                  </a:txBody>
                  <a:tcPr/>
                </a:tc>
              </a:tr>
              <a:tr h="214669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latin typeface="ＭＳ ゴシック"/>
                          <a:ea typeface="ＭＳ ゴシック"/>
                          <a:cs typeface="ＭＳ ゴシック"/>
                        </a:rPr>
                        <a:t>☐</a:t>
                      </a:r>
                      <a:endParaRPr lang="en-US" sz="12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Relationship difficulties with partner and family</a:t>
                      </a:r>
                    </a:p>
                  </a:txBody>
                  <a:tcPr/>
                </a:tc>
              </a:tr>
              <a:tr h="214669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latin typeface="ＭＳ ゴシック"/>
                          <a:ea typeface="ＭＳ ゴシック"/>
                          <a:cs typeface="ＭＳ ゴシック"/>
                        </a:rPr>
                        <a:t>☐</a:t>
                      </a:r>
                      <a:endParaRPr lang="en-US" sz="12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Remaining in work or returning to work and/or training</a:t>
                      </a:r>
                    </a:p>
                  </a:txBody>
                  <a:tcPr/>
                </a:tc>
              </a:tr>
              <a:tr h="214669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12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latin typeface="ＭＳ ゴシック"/>
                          <a:ea typeface="ＭＳ ゴシック"/>
                          <a:cs typeface="ＭＳ ゴシック"/>
                        </a:rPr>
                        <a:t>☐</a:t>
                      </a:r>
                      <a:endParaRPr lang="en-US" sz="12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Financial / money</a:t>
                      </a:r>
                      <a:r>
                        <a:rPr lang="en-US" sz="1200" baseline="0" dirty="0" smtClean="0"/>
                        <a:t> worries</a:t>
                      </a:r>
                      <a:endParaRPr lang="en-US" sz="1200" dirty="0"/>
                    </a:p>
                  </a:txBody>
                  <a:tcPr/>
                </a:tc>
              </a:tr>
              <a:tr h="214669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13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latin typeface="ＭＳ ゴシック"/>
                          <a:ea typeface="ＭＳ ゴシック"/>
                          <a:cs typeface="ＭＳ ゴシック"/>
                        </a:rPr>
                        <a:t>☐</a:t>
                      </a:r>
                      <a:endParaRPr lang="en-US" sz="12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Other difficulties important to change, for example, concerns about housing, hobbies, leisure. Please describe here </a:t>
                      </a:r>
                    </a:p>
                    <a:p>
                      <a:endParaRPr lang="en-US" sz="1200" b="0" i="0" u="none" strike="noStrike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12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.....................................................................................................................</a:t>
                      </a:r>
                    </a:p>
                    <a:p>
                      <a:endParaRPr lang="en-US" sz="12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785668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1595</TotalTime>
  <Words>350</Words>
  <Application>Microsoft Macintosh PowerPoint</Application>
  <PresentationFormat>A4 Paper (210x297 mm)</PresentationFormat>
  <Paragraphs>89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James Huddy</dc:creator>
  <cp:lastModifiedBy>James Huddy</cp:lastModifiedBy>
  <cp:revision>6</cp:revision>
  <dcterms:created xsi:type="dcterms:W3CDTF">2019-01-19T14:22:31Z</dcterms:created>
  <dcterms:modified xsi:type="dcterms:W3CDTF">2019-02-15T14:50:40Z</dcterms:modified>
</cp:coreProperties>
</file>